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4067" r:id="rId1"/>
  </p:sldMasterIdLst>
  <p:notesMasterIdLst>
    <p:notesMasterId r:id="rId7"/>
  </p:notesMasterIdLst>
  <p:handoutMasterIdLst>
    <p:handoutMasterId r:id="rId8"/>
  </p:handoutMasterIdLst>
  <p:sldIdLst>
    <p:sldId id="1526" r:id="rId2"/>
    <p:sldId id="1986" r:id="rId3"/>
    <p:sldId id="1981" r:id="rId4"/>
    <p:sldId id="1992" r:id="rId5"/>
    <p:sldId id="1975" r:id="rId6"/>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4" userDrawn="1">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9E"/>
    <a:srgbClr val="2250A9"/>
    <a:srgbClr val="0000FF"/>
    <a:srgbClr val="FFFFFF"/>
    <a:srgbClr val="CC00CC"/>
    <a:srgbClr val="0066FF"/>
    <a:srgbClr val="FF9933"/>
    <a:srgbClr val="DB4A41"/>
    <a:srgbClr val="EEB500"/>
    <a:srgbClr val="D6A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03" autoAdjust="0"/>
    <p:restoredTop sz="90323" autoAdjust="0"/>
  </p:normalViewPr>
  <p:slideViewPr>
    <p:cSldViewPr>
      <p:cViewPr varScale="1">
        <p:scale>
          <a:sx n="100" d="100"/>
          <a:sy n="100" d="100"/>
        </p:scale>
        <p:origin x="1286" y="62"/>
      </p:cViewPr>
      <p:guideLst>
        <p:guide orient="horz" pos="2164"/>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2023/8/5</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2023/8/5</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0</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
        <p:nvSpPr>
          <p:cNvPr id="15" name="Slide Number Placeholder 2"/>
          <p:cNvSpPr>
            <a:spLocks noGrp="1"/>
          </p:cNvSpPr>
          <p:nvPr>
            <p:ph type="sldNum" sz="quarter" idx="10"/>
          </p:nvPr>
        </p:nvSpPr>
        <p:spPr>
          <a:xfrm>
            <a:off x="8474174" y="4767264"/>
            <a:ext cx="669826" cy="376236"/>
          </a:xfrm>
          <a:prstGeom prst="rect">
            <a:avLst/>
          </a:prstGeom>
        </p:spPr>
        <p:txBody>
          <a:bodyPr/>
          <a:lstStyle>
            <a:lvl1pPr>
              <a:defRPr sz="1400"/>
            </a:lvl1pPr>
          </a:lstStyle>
          <a:p>
            <a:fld id="{2EB00EA8-B249-469C-A44C-A159550CACEB}" type="slidenum">
              <a:rPr lang="en-US" smtClean="0">
                <a:solidFill>
                  <a:srgbClr val="787878"/>
                </a:solidFill>
              </a:rPr>
              <a:pPr/>
              <a:t>‹#›</a:t>
            </a:fld>
            <a:endParaRPr lang="en-US">
              <a:solidFill>
                <a:srgbClr val="787878"/>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Lst>
  <p:hf hdr="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39852" y="3435846"/>
            <a:ext cx="26642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China Telecom</a:t>
            </a:r>
          </a:p>
        </p:txBody>
      </p:sp>
      <p:sp>
        <p:nvSpPr>
          <p:cNvPr id="3" name="文本框 2">
            <a:extLst>
              <a:ext uri="{FF2B5EF4-FFF2-40B4-BE49-F238E27FC236}">
                <a16:creationId xmlns:a16="http://schemas.microsoft.com/office/drawing/2014/main" id="{193DB42A-874E-4DEF-BD5A-BEED1483873C}"/>
              </a:ext>
            </a:extLst>
          </p:cNvPr>
          <p:cNvSpPr txBox="1"/>
          <p:nvPr/>
        </p:nvSpPr>
        <p:spPr>
          <a:xfrm>
            <a:off x="1025606" y="1275606"/>
            <a:ext cx="7434826" cy="1296144"/>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rmAutofit/>
          </a:bodyPr>
          <a:lstStyle/>
          <a:p>
            <a:pPr algn="ctr" eaLnBrk="0" hangingPunct="0">
              <a:spcBef>
                <a:spcPct val="20000"/>
              </a:spcBef>
            </a:pPr>
            <a:r>
              <a:rPr kumimoji="1" lang="en-US" altLang="zh-CN" sz="3200" spc="100" dirty="0">
                <a:solidFill>
                  <a:srgbClr val="00469D"/>
                </a:solidFill>
                <a:cs typeface="微软雅黑" charset="0"/>
                <a:sym typeface="Calibri" pitchFamily="34" charset="0"/>
              </a:rPr>
              <a:t>Discussion on application login </a:t>
            </a:r>
          </a:p>
          <a:p>
            <a:pPr algn="ctr" eaLnBrk="0" hangingPunct="0">
              <a:spcBef>
                <a:spcPct val="20000"/>
              </a:spcBef>
            </a:pPr>
            <a:r>
              <a:rPr kumimoji="1" lang="en-US" altLang="zh-CN" sz="3200" spc="100" dirty="0">
                <a:solidFill>
                  <a:srgbClr val="00469D"/>
                </a:solidFill>
                <a:cs typeface="微软雅黑" charset="0"/>
                <a:sym typeface="Calibri" pitchFamily="34" charset="0"/>
              </a:rPr>
              <a:t>via IMS</a:t>
            </a:r>
            <a:endParaRPr kumimoji="1" lang="zh-CN" altLang="en-US" sz="3200" spc="100" dirty="0">
              <a:solidFill>
                <a:srgbClr val="00469D"/>
              </a:solidFill>
              <a:latin typeface="+mn-lt"/>
              <a:ea typeface="+mn-ea"/>
              <a:cs typeface="微软雅黑" charset="0"/>
              <a:sym typeface="Calibri" pitchFamily="34" charset="0"/>
            </a:endParaRPr>
          </a:p>
        </p:txBody>
      </p:sp>
    </p:spTree>
    <p:extLst>
      <p:ext uri="{BB962C8B-B14F-4D97-AF65-F5344CB8AC3E}">
        <p14:creationId xmlns:p14="http://schemas.microsoft.com/office/powerpoint/2010/main" val="836924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1</a:t>
            </a:fld>
            <a:endParaRPr lang="en-US" dirty="0">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a:lnSpc>
                <a:spcPct val="90000"/>
              </a:lnSpc>
              <a:defRPr/>
            </a:pPr>
            <a:r>
              <a:rPr kumimoji="1" lang="en-US" altLang="zh-CN" sz="2000" dirty="0">
                <a:solidFill>
                  <a:srgbClr val="00469E"/>
                </a:solidFill>
                <a:cs typeface="微软雅黑" charset="0"/>
                <a:sym typeface="Arial" panose="020B0604020202020204" pitchFamily="34" charset="0"/>
              </a:rPr>
              <a:t>Background: SMS based login solutions</a:t>
            </a:r>
          </a:p>
          <a:p>
            <a:pPr marL="0" lvl="1">
              <a:lnSpc>
                <a:spcPct val="90000"/>
              </a:lnSpc>
              <a:defRPr/>
            </a:pPr>
            <a:endParaRPr kumimoji="1" lang="zh-CN" altLang="en-US" sz="2000" dirty="0">
              <a:solidFill>
                <a:srgbClr val="00469E"/>
              </a:solidFill>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3221B38C-6E5D-4D0F-B45E-86E9D64C63CF}"/>
              </a:ext>
            </a:extLst>
          </p:cNvPr>
          <p:cNvSpPr txBox="1"/>
          <p:nvPr/>
        </p:nvSpPr>
        <p:spPr>
          <a:xfrm>
            <a:off x="3712832" y="808876"/>
            <a:ext cx="4728922" cy="4276235"/>
          </a:xfrm>
          <a:prstGeom prst="rect">
            <a:avLst/>
          </a:prstGeom>
          <a:noFill/>
        </p:spPr>
        <p:txBody>
          <a:bodyPr wrap="square" rtlCol="0">
            <a:spAutoFit/>
          </a:bodyPr>
          <a:lstStyle/>
          <a:p>
            <a:pPr>
              <a:lnSpc>
                <a:spcPct val="150000"/>
              </a:lnSpc>
              <a:spcAft>
                <a:spcPts val="600"/>
              </a:spcAft>
            </a:pPr>
            <a:r>
              <a:rPr lang="en-US" altLang="zh-CN" sz="1200" dirty="0">
                <a:latin typeface="微软雅黑" panose="020B0503020204020204" pitchFamily="34" charset="-122"/>
                <a:ea typeface="微软雅黑" panose="020B0503020204020204" pitchFamily="34" charset="-122"/>
              </a:rPr>
              <a:t>Numerous Apps use PIN based solutions to facilitate login experience enhancements compared with password based login. It is generally composed of following steps:</a:t>
            </a: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Click on the SMS login button;</a:t>
            </a: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Enter the mobile phone number</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Click the PIN get button</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Wait for the SMS</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Extract the PIN from the SMS</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Enter the PIN</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342900" indent="-342900">
              <a:lnSpc>
                <a:spcPct val="150000"/>
              </a:lnSpc>
              <a:spcAft>
                <a:spcPts val="600"/>
              </a:spcAft>
              <a:buFont typeface="+mj-lt"/>
              <a:buAutoNum type="arabicPeriod"/>
            </a:pPr>
            <a:r>
              <a:rPr lang="en-US" altLang="zh-CN" sz="1200" dirty="0">
                <a:latin typeface="微软雅黑" panose="020B0503020204020204" pitchFamily="34" charset="-122"/>
                <a:ea typeface="微软雅黑" panose="020B0503020204020204" pitchFamily="34" charset="-122"/>
              </a:rPr>
              <a:t>Click the login button;</a:t>
            </a:r>
          </a:p>
          <a:p>
            <a:pPr>
              <a:lnSpc>
                <a:spcPct val="150000"/>
              </a:lnSpc>
              <a:spcAft>
                <a:spcPts val="600"/>
              </a:spcAft>
            </a:pPr>
            <a:r>
              <a:rPr lang="en-US" altLang="zh-CN" sz="1200" dirty="0">
                <a:solidFill>
                  <a:srgbClr val="00469E"/>
                </a:solidFill>
                <a:latin typeface="+mn-lt"/>
              </a:rPr>
              <a:t>The main idea is that the application server can verify whether the application client can use this phone number as an identity.</a:t>
            </a:r>
          </a:p>
        </p:txBody>
      </p:sp>
      <p:grpSp>
        <p:nvGrpSpPr>
          <p:cNvPr id="5" name="组合 1">
            <a:extLst>
              <a:ext uri="{FF2B5EF4-FFF2-40B4-BE49-F238E27FC236}">
                <a16:creationId xmlns:a16="http://schemas.microsoft.com/office/drawing/2014/main" id="{86DF2C19-F3F1-320B-B47A-79EBF40CC2B6}"/>
              </a:ext>
            </a:extLst>
          </p:cNvPr>
          <p:cNvGrpSpPr/>
          <p:nvPr/>
        </p:nvGrpSpPr>
        <p:grpSpPr>
          <a:xfrm>
            <a:off x="539552" y="808876"/>
            <a:ext cx="2491603" cy="3816424"/>
            <a:chOff x="2344258" y="1399446"/>
            <a:chExt cx="2587217" cy="4463039"/>
          </a:xfrm>
        </p:grpSpPr>
        <p:pic>
          <p:nvPicPr>
            <p:cNvPr id="6" name="图片 3">
              <a:extLst>
                <a:ext uri="{FF2B5EF4-FFF2-40B4-BE49-F238E27FC236}">
                  <a16:creationId xmlns:a16="http://schemas.microsoft.com/office/drawing/2014/main" id="{ED3A291E-13FD-D94F-1E57-CAF269C2A75E}"/>
                </a:ext>
              </a:extLst>
            </p:cNvPr>
            <p:cNvPicPr>
              <a:picLocks noChangeAspect="1"/>
            </p:cNvPicPr>
            <p:nvPr/>
          </p:nvPicPr>
          <p:blipFill>
            <a:blip r:embed="rId2"/>
            <a:stretch>
              <a:fillRect/>
            </a:stretch>
          </p:blipFill>
          <p:spPr>
            <a:xfrm>
              <a:off x="2643069" y="1622372"/>
              <a:ext cx="1989641" cy="4111925"/>
            </a:xfrm>
            <a:prstGeom prst="rect">
              <a:avLst/>
            </a:prstGeom>
          </p:spPr>
        </p:pic>
        <p:sp>
          <p:nvSpPr>
            <p:cNvPr id="7" name="圆角矩形 5">
              <a:extLst>
                <a:ext uri="{FF2B5EF4-FFF2-40B4-BE49-F238E27FC236}">
                  <a16:creationId xmlns:a16="http://schemas.microsoft.com/office/drawing/2014/main" id="{5243D87F-0F46-47EF-9B4B-65238F7B55DD}"/>
                </a:ext>
              </a:extLst>
            </p:cNvPr>
            <p:cNvSpPr/>
            <p:nvPr/>
          </p:nvSpPr>
          <p:spPr>
            <a:xfrm>
              <a:off x="2344258" y="1399446"/>
              <a:ext cx="2587217" cy="4463039"/>
            </a:xfrm>
            <a:prstGeom prst="roundRect">
              <a:avLst>
                <a:gd name="adj" fmla="val 2645"/>
              </a:avLst>
            </a:prstGeom>
            <a:noFill/>
            <a:ln w="19050">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1586170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2</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Typical procedures and drawbacks</a:t>
            </a:r>
          </a:p>
          <a:p>
            <a:pPr marL="0" lvl="1" defTabSz="914400">
              <a:lnSpc>
                <a:spcPct val="90000"/>
              </a:lnSpc>
              <a:defRPr/>
            </a:pP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6" name="文本框 5">
            <a:extLst>
              <a:ext uri="{FF2B5EF4-FFF2-40B4-BE49-F238E27FC236}">
                <a16:creationId xmlns:a16="http://schemas.microsoft.com/office/drawing/2014/main" id="{3221B38C-6E5D-4D0F-B45E-86E9D64C63CF}"/>
              </a:ext>
            </a:extLst>
          </p:cNvPr>
          <p:cNvSpPr txBox="1"/>
          <p:nvPr/>
        </p:nvSpPr>
        <p:spPr>
          <a:xfrm>
            <a:off x="4788024" y="1491630"/>
            <a:ext cx="3947477" cy="1538883"/>
          </a:xfrm>
          <a:prstGeom prst="rect">
            <a:avLst/>
          </a:prstGeom>
          <a:noFill/>
        </p:spPr>
        <p:txBody>
          <a:bodyPr wrap="square" rtlCol="0">
            <a:spAutoFit/>
          </a:bodyPr>
          <a:lstStyle/>
          <a:p>
            <a:pPr marL="171450" indent="-171450">
              <a:lnSpc>
                <a:spcPct val="150000"/>
              </a:lnSpc>
              <a:spcBef>
                <a:spcPts val="0"/>
              </a:spcBef>
              <a:buFont typeface="Wingdings" panose="05000000000000000000" pitchFamily="2" charset="2"/>
              <a:buChar char="Ø"/>
            </a:pPr>
            <a:r>
              <a:rPr lang="en-US" altLang="zh-CN" sz="1200" b="1" dirty="0">
                <a:solidFill>
                  <a:srgbClr val="000000"/>
                </a:solidFill>
                <a:latin typeface="微软雅黑"/>
              </a:rPr>
              <a:t>Two main drawbacks:</a:t>
            </a:r>
          </a:p>
          <a:p>
            <a:pPr algn="just">
              <a:spcBef>
                <a:spcPts val="600"/>
              </a:spcBef>
            </a:pPr>
            <a:r>
              <a:rPr lang="en-US" altLang="zh-CN" sz="1100" dirty="0">
                <a:latin typeface="+mn-lt"/>
              </a:rPr>
              <a:t>1. Non-efficient and error-prone: multiple manual interventions are needed, e.g., get the SMS, read the code, fill in the code, click the login button. </a:t>
            </a:r>
          </a:p>
          <a:p>
            <a:pPr algn="just">
              <a:spcBef>
                <a:spcPts val="600"/>
              </a:spcBef>
            </a:pPr>
            <a:r>
              <a:rPr lang="en-US" altLang="zh-CN" sz="1100" dirty="0">
                <a:latin typeface="+mn-lt"/>
              </a:rPr>
              <a:t>2. Insecure: The SMS is easy to be hijacked which will cause spoof attack.</a:t>
            </a:r>
          </a:p>
          <a:p>
            <a:pPr>
              <a:spcBef>
                <a:spcPts val="0"/>
              </a:spcBef>
            </a:pPr>
            <a:endParaRPr lang="en-US" altLang="zh-CN" sz="1100" dirty="0">
              <a:latin typeface="+mn-lt"/>
            </a:endParaRPr>
          </a:p>
        </p:txBody>
      </p:sp>
      <p:pic>
        <p:nvPicPr>
          <p:cNvPr id="44" name="Picture 43">
            <a:extLst>
              <a:ext uri="{FF2B5EF4-FFF2-40B4-BE49-F238E27FC236}">
                <a16:creationId xmlns:a16="http://schemas.microsoft.com/office/drawing/2014/main" id="{91A472E5-06BD-ECAE-455D-AEE7BD0922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499" y="987574"/>
            <a:ext cx="4220536" cy="3279852"/>
          </a:xfrm>
          <a:prstGeom prst="rect">
            <a:avLst/>
          </a:prstGeom>
        </p:spPr>
      </p:pic>
    </p:spTree>
    <p:extLst>
      <p:ext uri="{BB962C8B-B14F-4D97-AF65-F5344CB8AC3E}">
        <p14:creationId xmlns:p14="http://schemas.microsoft.com/office/powerpoint/2010/main" val="1315342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3</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Proposals</a:t>
            </a:r>
          </a:p>
          <a:p>
            <a:pPr marL="0" lvl="1" defTabSz="914400">
              <a:lnSpc>
                <a:spcPct val="90000"/>
              </a:lnSpc>
              <a:defRPr/>
            </a:pP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6" name="文本框 5">
            <a:extLst>
              <a:ext uri="{FF2B5EF4-FFF2-40B4-BE49-F238E27FC236}">
                <a16:creationId xmlns:a16="http://schemas.microsoft.com/office/drawing/2014/main" id="{3221B38C-6E5D-4D0F-B45E-86E9D64C63CF}"/>
              </a:ext>
            </a:extLst>
          </p:cNvPr>
          <p:cNvSpPr txBox="1"/>
          <p:nvPr/>
        </p:nvSpPr>
        <p:spPr>
          <a:xfrm>
            <a:off x="470044" y="799004"/>
            <a:ext cx="7630348" cy="4069897"/>
          </a:xfrm>
          <a:prstGeom prst="rect">
            <a:avLst/>
          </a:prstGeom>
          <a:noFill/>
        </p:spPr>
        <p:txBody>
          <a:bodyPr wrap="square" rtlCol="0">
            <a:spAutoFit/>
          </a:bodyPr>
          <a:lstStyle/>
          <a:p>
            <a:pPr marL="171450" indent="-171450">
              <a:lnSpc>
                <a:spcPct val="150000"/>
              </a:lnSpc>
              <a:spcBef>
                <a:spcPts val="0"/>
              </a:spcBef>
              <a:buFont typeface="Wingdings" panose="05000000000000000000" pitchFamily="2" charset="2"/>
              <a:buChar char="Ø"/>
            </a:pPr>
            <a:r>
              <a:rPr lang="en-US" altLang="zh-CN" sz="1200" b="1" dirty="0">
                <a:latin typeface="+mn-lt"/>
              </a:rPr>
              <a:t>A general idea is:  </a:t>
            </a:r>
          </a:p>
          <a:p>
            <a:pPr marL="342900" indent="-342900">
              <a:lnSpc>
                <a:spcPct val="130000"/>
              </a:lnSpc>
              <a:buFont typeface="+mj-lt"/>
              <a:buAutoNum type="arabicPeriod"/>
            </a:pPr>
            <a:r>
              <a:rPr lang="en-US" altLang="zh-CN" sz="1100" dirty="0">
                <a:latin typeface="微软雅黑" panose="020B0503020204020204" pitchFamily="34" charset="-122"/>
                <a:ea typeface="微软雅黑" panose="020B0503020204020204" pitchFamily="34" charset="-122"/>
              </a:rPr>
              <a:t>The user open the app client;</a:t>
            </a:r>
          </a:p>
          <a:p>
            <a:pPr marL="342900" indent="-342900">
              <a:lnSpc>
                <a:spcPct val="130000"/>
              </a:lnSpc>
              <a:buFont typeface="+mj-lt"/>
              <a:buAutoNum type="arabicPeriod"/>
            </a:pPr>
            <a:r>
              <a:rPr lang="en-US" altLang="zh-CN" sz="1100" dirty="0">
                <a:latin typeface="微软雅黑" panose="020B0503020204020204" pitchFamily="34" charset="-122"/>
                <a:ea typeface="微软雅黑" panose="020B0503020204020204" pitchFamily="34" charset="-122"/>
              </a:rPr>
              <a:t>User only needs to select the phone number used to access the service and click the login button (if the user has only one phone number, the selection is not necessary);</a:t>
            </a:r>
          </a:p>
          <a:p>
            <a:pPr marL="342900" indent="-342900">
              <a:lnSpc>
                <a:spcPct val="130000"/>
              </a:lnSpc>
              <a:buFont typeface="+mj-lt"/>
              <a:buAutoNum type="arabicPeriod"/>
            </a:pPr>
            <a:r>
              <a:rPr lang="en-US" altLang="zh-CN" sz="1100" dirty="0">
                <a:latin typeface="微软雅黑" panose="020B0503020204020204" pitchFamily="34" charset="-122"/>
                <a:ea typeface="微软雅黑" panose="020B0503020204020204" pitchFamily="34" charset="-122"/>
              </a:rPr>
              <a:t>The client, the server and the core network will exchange messages without any manual intervention. </a:t>
            </a:r>
            <a:r>
              <a:rPr lang="en-US" altLang="zh-CN" sz="1100" dirty="0">
                <a:solidFill>
                  <a:srgbClr val="FF0000"/>
                </a:solidFill>
                <a:latin typeface="微软雅黑" panose="020B0503020204020204" pitchFamily="34" charset="-122"/>
                <a:ea typeface="微软雅黑" panose="020B0503020204020204" pitchFamily="34" charset="-122"/>
              </a:rPr>
              <a:t>The exchanges should be conveyed in some well protected messages instead of SMS, e.g., SIP messages in IMS</a:t>
            </a:r>
            <a:r>
              <a:rPr lang="en-US" altLang="zh-CN" sz="1100" dirty="0">
                <a:latin typeface="微软雅黑" panose="020B0503020204020204" pitchFamily="34" charset="-122"/>
                <a:ea typeface="微软雅黑" panose="020B0503020204020204" pitchFamily="34" charset="-122"/>
              </a:rPr>
              <a:t>.</a:t>
            </a:r>
          </a:p>
          <a:p>
            <a:pPr marL="342900" indent="-342900">
              <a:lnSpc>
                <a:spcPct val="130000"/>
              </a:lnSpc>
              <a:buFont typeface="+mj-lt"/>
              <a:buAutoNum type="arabicPeriod"/>
            </a:pPr>
            <a:r>
              <a:rPr lang="en-US" altLang="zh-CN" sz="1100" dirty="0">
                <a:latin typeface="微软雅黑" panose="020B0503020204020204" pitchFamily="34" charset="-122"/>
                <a:ea typeface="微软雅黑" panose="020B0503020204020204" pitchFamily="34" charset="-122"/>
              </a:rPr>
              <a:t>The app server verifier whether the app client can use the phone number as the identity to sign in the service. If the verification succeeds, the server will accept the login request.</a:t>
            </a:r>
          </a:p>
          <a:p>
            <a:pPr>
              <a:lnSpc>
                <a:spcPct val="130000"/>
              </a:lnSpc>
            </a:pPr>
            <a:endParaRPr lang="en-US" altLang="zh-CN" sz="1100" dirty="0">
              <a:latin typeface="微软雅黑" panose="020B0503020204020204" pitchFamily="34" charset="-122"/>
              <a:ea typeface="微软雅黑" panose="020B0503020204020204" pitchFamily="34" charset="-122"/>
            </a:endParaRPr>
          </a:p>
          <a:p>
            <a:pPr>
              <a:lnSpc>
                <a:spcPct val="130000"/>
              </a:lnSpc>
            </a:pPr>
            <a:r>
              <a:rPr lang="en-US" altLang="zh-CN" sz="1100" dirty="0">
                <a:latin typeface="微软雅黑" panose="020B0503020204020204" pitchFamily="34" charset="-122"/>
                <a:ea typeface="微软雅黑" panose="020B0503020204020204" pitchFamily="34" charset="-122"/>
              </a:rPr>
              <a:t>Since the exchanges are carried in protected messages, the idea is more secure than the SMS based one. Besides, the above idea requires only one simple manual intervention which is efficient and non error-prone.</a:t>
            </a:r>
          </a:p>
          <a:p>
            <a:pPr>
              <a:lnSpc>
                <a:spcPct val="130000"/>
              </a:lnSpc>
            </a:pPr>
            <a:endParaRPr lang="en-US" altLang="zh-CN" sz="1100" dirty="0">
              <a:latin typeface="微软雅黑" panose="020B0503020204020204" pitchFamily="34" charset="-122"/>
              <a:ea typeface="微软雅黑" panose="020B0503020204020204" pitchFamily="34" charset="-122"/>
            </a:endParaRPr>
          </a:p>
          <a:p>
            <a:pPr>
              <a:lnSpc>
                <a:spcPct val="130000"/>
              </a:lnSpc>
            </a:pPr>
            <a:r>
              <a:rPr lang="en-US" altLang="zh-CN" sz="1100" dirty="0">
                <a:latin typeface="微软雅黑" panose="020B0503020204020204" pitchFamily="34" charset="-122"/>
                <a:ea typeface="微软雅黑" panose="020B0503020204020204" pitchFamily="34" charset="-122"/>
              </a:rPr>
              <a:t>Therefore, it is proposed to study how to accomplish the above procedures, especially step 3, in 3GPP to enhance security and efficiency in existing mechanisms.</a:t>
            </a:r>
          </a:p>
          <a:p>
            <a:pPr>
              <a:lnSpc>
                <a:spcPct val="130000"/>
              </a:lnSpc>
            </a:pPr>
            <a:endParaRPr lang="en-US" altLang="zh-CN" sz="1100" dirty="0">
              <a:latin typeface="微软雅黑" panose="020B0503020204020204" pitchFamily="34" charset="-122"/>
              <a:ea typeface="微软雅黑" panose="020B0503020204020204" pitchFamily="34" charset="-122"/>
            </a:endParaRPr>
          </a:p>
          <a:p>
            <a:pPr>
              <a:lnSpc>
                <a:spcPct val="130000"/>
              </a:lnSpc>
            </a:pPr>
            <a:r>
              <a:rPr lang="en-US" altLang="zh-CN" sz="1050" dirty="0">
                <a:latin typeface="微软雅黑" panose="020B0503020204020204" pitchFamily="34" charset="-122"/>
                <a:ea typeface="微软雅黑" panose="020B0503020204020204" pitchFamily="34" charset="-122"/>
              </a:rPr>
              <a:t>Note</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the solution should consider the existing implementation on the APP server side to facilitate the deployment of such feature. </a:t>
            </a:r>
          </a:p>
        </p:txBody>
      </p:sp>
    </p:spTree>
    <p:extLst>
      <p:ext uri="{BB962C8B-B14F-4D97-AF65-F5344CB8AC3E}">
        <p14:creationId xmlns:p14="http://schemas.microsoft.com/office/powerpoint/2010/main" val="2192681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zh-CN" altLang="en-US" sz="2100" dirty="0">
                <a:solidFill>
                  <a:srgbClr val="E76965"/>
                </a:solidFill>
                <a:latin typeface="+mn-ea"/>
                <a:ea typeface="+mn-ea"/>
                <a:cs typeface="Arial" charset="0"/>
                <a:sym typeface="Calibri" pitchFamily="34" charset="0"/>
              </a:rPr>
              <a:t>感  谢  聆  听</a:t>
            </a:r>
          </a:p>
        </p:txBody>
      </p:sp>
    </p:spTree>
    <p:extLst>
      <p:ext uri="{BB962C8B-B14F-4D97-AF65-F5344CB8AC3E}">
        <p14:creationId xmlns:p14="http://schemas.microsoft.com/office/powerpoint/2010/main" val="339958568"/>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381</Words>
  <Application>Microsoft Office PowerPoint</Application>
  <PresentationFormat>On-screen Show (16:9)</PresentationFormat>
  <Paragraphs>35</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微软雅黑</vt:lpstr>
      <vt:lpstr>Arial</vt:lpstr>
      <vt:lpstr>Calibri</vt:lpstr>
      <vt:lpstr>Wingdings</vt:lpstr>
      <vt:lpstr>Office 主题​​</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产品与多媒体设计团队制作</dc:title>
  <dc:creator/>
  <cp:lastModifiedBy/>
  <cp:revision>1</cp:revision>
  <dcterms:created xsi:type="dcterms:W3CDTF">2014-06-29T12:20:02Z</dcterms:created>
  <dcterms:modified xsi:type="dcterms:W3CDTF">2023-08-05T09:56:53Z</dcterms:modified>
</cp:coreProperties>
</file>